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72" r:id="rId4"/>
    <p:sldId id="273" r:id="rId5"/>
    <p:sldId id="280" r:id="rId6"/>
    <p:sldId id="274" r:id="rId7"/>
    <p:sldId id="282" r:id="rId8"/>
    <p:sldId id="275" r:id="rId9"/>
    <p:sldId id="276" r:id="rId10"/>
    <p:sldId id="277" r:id="rId11"/>
    <p:sldId id="27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s, Sharmi" initials="DS" lastIdx="7" clrIdx="0">
    <p:extLst>
      <p:ext uri="{19B8F6BF-5375-455C-9EA6-DF929625EA0E}">
        <p15:presenceInfo xmlns:p15="http://schemas.microsoft.com/office/powerpoint/2012/main" userId="S::Samarpita.Das@fda.gov::89ab139c-4150-465c-b79a-d4e8008fa5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8" name="Picture 7" descr="Color-FDA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8" y="0"/>
            <a:ext cx="3400842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-FDA-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2" y="2407736"/>
            <a:ext cx="6685087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6/9/2020</a:t>
            </a:fld>
            <a:endParaRPr lang="en-US" dirty="0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DB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7DB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7DB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DB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7DB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7DB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ood/consumers/agricultural-biotechnolog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/>
              <a:t>Jason Dietz, Sharmi Das and Ritu Nalubola</a:t>
            </a:r>
          </a:p>
          <a:p>
            <a:r>
              <a:rPr lang="en-US" dirty="0"/>
              <a:t>U.S. Food and Drug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744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43B7-544E-4CA7-B0D5-20724E80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do consumers </a:t>
            </a:r>
            <a:r>
              <a:rPr lang="en-US" u="sng" dirty="0"/>
              <a:t>want</a:t>
            </a:r>
            <a:r>
              <a:rPr lang="en-US" dirty="0"/>
              <a:t>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5F96-E804-4C81-8282-7A32B34A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know:</a:t>
            </a:r>
          </a:p>
          <a:p>
            <a:pPr lvl="1"/>
            <a:r>
              <a:rPr lang="en-US" dirty="0"/>
              <a:t>Is this food nutritionally superior/inferior?</a:t>
            </a:r>
          </a:p>
          <a:p>
            <a:pPr lvl="1"/>
            <a:endParaRPr lang="en-US"/>
          </a:p>
          <a:p>
            <a:pPr lvl="1"/>
            <a:r>
              <a:rPr lang="en-US"/>
              <a:t>Does </a:t>
            </a:r>
            <a:r>
              <a:rPr lang="en-US" dirty="0"/>
              <a:t>this food have a harmful environmental impact?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7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08E9-C7B3-4781-BB2E-B4FFD298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Essential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7B307-E1FB-4D37-93FD-C16CD3B5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foods are safe and have been part of the global food supply for over two decades.</a:t>
            </a:r>
          </a:p>
          <a:p>
            <a:r>
              <a:rPr lang="en-US" dirty="0"/>
              <a:t>These foods are an important tool to ensure that everyone has enough to eat.</a:t>
            </a:r>
          </a:p>
          <a:p>
            <a:r>
              <a:rPr lang="en-US" dirty="0"/>
              <a:t>Consumer education and outreach mechanisms must use multiple formats (website, social media, videos, factsheets) and need to be credible, sustained and updated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in our country have questions about the use of biotechnology in food production. </a:t>
            </a:r>
          </a:p>
          <a:p>
            <a:pPr lvl="1"/>
            <a:r>
              <a:rPr lang="en-US" dirty="0"/>
              <a:t>Print and web content and social media posts sometimes provide inaccurate information. </a:t>
            </a:r>
          </a:p>
          <a:p>
            <a:pPr lvl="1"/>
            <a:r>
              <a:rPr lang="en-US" dirty="0"/>
              <a:t>Consumers see labeled products and may believe it is an indication of safety or wholesomeness.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464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958B-1806-4AB3-91AC-399EF477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EC7D1-40C0-4728-AE79-FB7C96492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developed an education and outreach initiative on agricultural biotechnology, mandated and funded by the U.S. Congress.</a:t>
            </a:r>
          </a:p>
          <a:p>
            <a:pPr lvl="1"/>
            <a:r>
              <a:rPr lang="en-US" dirty="0"/>
              <a:t>The initiative is intended to publish and distribute science-based educational information on the environmental, nutritional, food safety, economic, and humanitarian impacts of such biotechnology.</a:t>
            </a:r>
          </a:p>
        </p:txBody>
      </p:sp>
    </p:spTree>
    <p:extLst>
      <p:ext uri="{BB962C8B-B14F-4D97-AF65-F5344CB8AC3E}">
        <p14:creationId xmlns:p14="http://schemas.microsoft.com/office/powerpoint/2010/main" val="249819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083C-52FE-4712-81F4-9567AB2F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B012-70F2-40D4-AD6A-B66D1599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performed extensive formative research.  This research included:</a:t>
            </a:r>
          </a:p>
          <a:p>
            <a:pPr lvl="1"/>
            <a:r>
              <a:rPr lang="en-US" dirty="0"/>
              <a:t>Two public meetings</a:t>
            </a:r>
          </a:p>
          <a:p>
            <a:pPr lvl="1"/>
            <a:r>
              <a:rPr lang="en-US" dirty="0"/>
              <a:t>Consultation with experts and specific stakeholder groups</a:t>
            </a:r>
          </a:p>
          <a:p>
            <a:pPr lvl="1"/>
            <a:r>
              <a:rPr lang="en-US" dirty="0"/>
              <a:t>Review of the literature on communicating about this subject</a:t>
            </a:r>
          </a:p>
          <a:p>
            <a:pPr lvl="1"/>
            <a:r>
              <a:rPr lang="en-US" dirty="0"/>
              <a:t>Focus group research with 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206104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948A-8764-4AA5-BEFD-EEA2A406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094C-CF95-42E0-AD2D-03B12C0B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developing our initiative, we committed to:</a:t>
            </a:r>
          </a:p>
          <a:p>
            <a:pPr lvl="1"/>
            <a:r>
              <a:rPr lang="en-US" dirty="0"/>
              <a:t> using plain language that is easy for consumers to understand, </a:t>
            </a:r>
          </a:p>
          <a:p>
            <a:pPr lvl="1"/>
            <a:r>
              <a:rPr lang="en-US" dirty="0"/>
              <a:t>providing science-based information, and </a:t>
            </a:r>
          </a:p>
          <a:p>
            <a:pPr lvl="1"/>
            <a:r>
              <a:rPr lang="en-US" dirty="0"/>
              <a:t>being a neutral source of information (not promotional). </a:t>
            </a:r>
          </a:p>
        </p:txBody>
      </p:sp>
    </p:spTree>
    <p:extLst>
      <p:ext uri="{BB962C8B-B14F-4D97-AF65-F5344CB8AC3E}">
        <p14:creationId xmlns:p14="http://schemas.microsoft.com/office/powerpoint/2010/main" val="23909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91E9-DF75-4987-9A33-63775481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8B077-D5D6-495B-886B-E688D1B9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launched the first phase of publicly-available materials from this initiative on March 4, 2020.</a:t>
            </a:r>
          </a:p>
          <a:p>
            <a:pPr lvl="1"/>
            <a:r>
              <a:rPr lang="en-US" dirty="0">
                <a:hlinkClick r:id="rId2"/>
              </a:rPr>
              <a:t>Feed Your Mind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Material is available in Spanish and English</a:t>
            </a:r>
          </a:p>
          <a:p>
            <a:r>
              <a:rPr lang="en-US" dirty="0"/>
              <a:t>We have promoted these materials through social media and a widely dispersed press release.  </a:t>
            </a:r>
          </a:p>
        </p:txBody>
      </p:sp>
    </p:spTree>
    <p:extLst>
      <p:ext uri="{BB962C8B-B14F-4D97-AF65-F5344CB8AC3E}">
        <p14:creationId xmlns:p14="http://schemas.microsoft.com/office/powerpoint/2010/main" val="29821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E347A9CE-25EA-4353-A332-1FE1892B4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23155" r="22483" b="25289"/>
          <a:stretch/>
        </p:blipFill>
        <p:spPr>
          <a:xfrm>
            <a:off x="2824193" y="4314286"/>
            <a:ext cx="3875989" cy="2051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C79A9-A749-4554-80B3-6DFA4819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7237-D731-4CD1-BCA1-11F0B95E8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34A90-E6BC-4B62-9DC2-29D37225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92" y="3707165"/>
            <a:ext cx="2824193" cy="279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52155-E6A8-427A-86BD-14D3ED2BD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422" y="157735"/>
            <a:ext cx="3082260" cy="3896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BD825-9C45-4904-A746-9DE95E600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08" y="4013318"/>
            <a:ext cx="2709000" cy="2282500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EF84702-03A5-4416-B5D0-1AEF698CF0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38" t="9872" r="19885" b="6062"/>
          <a:stretch/>
        </p:blipFill>
        <p:spPr>
          <a:xfrm>
            <a:off x="204477" y="112247"/>
            <a:ext cx="4767944" cy="38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0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FAA8-D61D-47BD-B1AA-204492A2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worked?  What didn’t?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981B-EF11-4C36-9773-0E3CF80E7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695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part of our effort we performed an efficacy study to see if our material was understood as expected.  </a:t>
            </a:r>
          </a:p>
          <a:p>
            <a:pPr lvl="1"/>
            <a:r>
              <a:rPr lang="en-US" dirty="0"/>
              <a:t>The study showed that consumers understanding of this issue increased after viewing our materials.  </a:t>
            </a:r>
          </a:p>
          <a:p>
            <a:r>
              <a:rPr lang="en-US" dirty="0"/>
              <a:t>We are still evaluating what worked well and what we might do different in the future.  </a:t>
            </a:r>
          </a:p>
          <a:p>
            <a:r>
              <a:rPr lang="en-US" dirty="0"/>
              <a:t>Key learning- We must continue to work to make sure our messages are simple and easy to understand .  </a:t>
            </a:r>
            <a:r>
              <a:rPr lang="en-US" u="sng" dirty="0"/>
              <a:t>Although they may be simple to us as scientists, they may not be simple for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18793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5B50-C652-4C22-AC73-A0F174B0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do consumers </a:t>
            </a:r>
            <a:r>
              <a:rPr lang="en-US" u="sng" dirty="0"/>
              <a:t>need</a:t>
            </a:r>
            <a:r>
              <a:rPr lang="en-US" dirty="0"/>
              <a:t>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B0A1-92F7-4539-AB43-7980198D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684102"/>
          </a:xfrm>
        </p:spPr>
        <p:txBody>
          <a:bodyPr>
            <a:normAutofit/>
          </a:bodyPr>
          <a:lstStyle/>
          <a:p>
            <a:r>
              <a:rPr lang="en-US" dirty="0"/>
              <a:t>Need to know:</a:t>
            </a:r>
          </a:p>
          <a:p>
            <a:pPr lvl="1"/>
            <a:r>
              <a:rPr lang="en-US" dirty="0"/>
              <a:t>These foods are safe and have been used for more than two decades.</a:t>
            </a:r>
          </a:p>
          <a:p>
            <a:pPr lvl="1"/>
            <a:r>
              <a:rPr lang="en-US" dirty="0"/>
              <a:t>The safety of these products is reviewed by the government before marketing.</a:t>
            </a:r>
          </a:p>
          <a:p>
            <a:pPr lvl="1"/>
            <a:r>
              <a:rPr lang="en-US" dirty="0"/>
              <a:t>Use of biotechnology is separate from use of herbicides, hormones and other agricultural processes.</a:t>
            </a:r>
          </a:p>
          <a:p>
            <a:pPr lvl="1"/>
            <a:r>
              <a:rPr lang="en-US" dirty="0"/>
              <a:t>Which products are genetically engineered.</a:t>
            </a:r>
          </a:p>
        </p:txBody>
      </p:sp>
    </p:spTree>
    <p:extLst>
      <p:ext uri="{BB962C8B-B14F-4D97-AF65-F5344CB8AC3E}">
        <p14:creationId xmlns:p14="http://schemas.microsoft.com/office/powerpoint/2010/main" val="305642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503</Words>
  <Application>Microsoft Office PowerPoint</Application>
  <PresentationFormat>On-screen Show (4:3)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Challenges</vt:lpstr>
      <vt:lpstr>What did we do?</vt:lpstr>
      <vt:lpstr>What did we do?</vt:lpstr>
      <vt:lpstr>What did we do?</vt:lpstr>
      <vt:lpstr>What did we do?</vt:lpstr>
      <vt:lpstr>PowerPoint Presentation</vt:lpstr>
      <vt:lpstr>What worked?  What didn’t?</vt:lpstr>
      <vt:lpstr>What do consumers need to know?</vt:lpstr>
      <vt:lpstr>What do consumers want to know?</vt:lpstr>
      <vt:lpstr>Essential elements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Dietz, Jason</cp:lastModifiedBy>
  <cp:revision>59</cp:revision>
  <dcterms:created xsi:type="dcterms:W3CDTF">2015-10-02T20:33:31Z</dcterms:created>
  <dcterms:modified xsi:type="dcterms:W3CDTF">2020-06-09T10:56:39Z</dcterms:modified>
</cp:coreProperties>
</file>